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301" r:id="rId5"/>
    <p:sldId id="304" r:id="rId6"/>
    <p:sldId id="300"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27" r:id="rId38"/>
    <p:sldId id="328" r:id="rId39"/>
    <p:sldId id="329" r:id="rId40"/>
    <p:sldId id="288" r:id="rId41"/>
    <p:sldId id="330" r:id="rId42"/>
    <p:sldId id="331" r:id="rId43"/>
    <p:sldId id="332" r:id="rId44"/>
    <p:sldId id="333" r:id="rId45"/>
    <p:sldId id="334" r:id="rId46"/>
    <p:sldId id="335" r:id="rId47"/>
    <p:sldId id="336" r:id="rId48"/>
    <p:sldId id="342" r:id="rId49"/>
    <p:sldId id="340" r:id="rId50"/>
    <p:sldId id="341" r:id="rId51"/>
    <p:sldId id="337" r:id="rId52"/>
    <p:sldId id="343" r:id="rId53"/>
    <p:sldId id="338" r:id="rId54"/>
    <p:sldId id="339" r:id="rId55"/>
    <p:sldId id="344" r:id="rId56"/>
    <p:sldId id="345" r:id="rId57"/>
    <p:sldId id="346" r:id="rId58"/>
    <p:sldId id="347" r:id="rId59"/>
    <p:sldId id="348" r:id="rId60"/>
    <p:sldId id="287" r:id="rId61"/>
    <p:sldId id="285" r:id="rId62"/>
    <p:sldId id="29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20" d="100"/>
          <a:sy n="120" d="100"/>
        </p:scale>
        <p:origin x="114"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a:t>
          </a:r>
          <a:r>
            <a:rPr lang="fi-FI" dirty="0" err="1"/>
            <a:t>group</a:t>
          </a:r>
          <a:r>
            <a:rPr lang="fi-FI" dirty="0"/>
            <a:t>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a:t>
          </a:r>
          <a:r>
            <a:rPr lang="fi-FI" sz="2200" kern="1200" dirty="0" err="1"/>
            <a:t>group</a:t>
          </a:r>
          <a:r>
            <a:rPr lang="fi-FI" sz="2200" kern="1200" dirty="0"/>
            <a:t>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21/12/2017</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21/12/2017</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21/12/2017</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21/12/2017</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21/12/2017</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21/12/2017</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21/12/2017</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21/12/2017</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21/12/2017</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21/12/2017</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21/12/2017</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21/12/2017</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13746886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800" dirty="0">
                <a:solidFill>
                  <a:schemeClr val="bg1"/>
                </a:solidFill>
                <a:latin typeface="+mj-lt"/>
                <a:ea typeface="+mj-ea"/>
                <a:cs typeface="+mj-cs"/>
              </a:rPr>
              <a:t>Previous algorithms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 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Understanding</a:t>
            </a:r>
            <a:r>
              <a:rPr lang="fi-FI" sz="4800" dirty="0"/>
              <a:t> Image:</a:t>
            </a:r>
            <a:br>
              <a:rPr lang="fi-FI" sz="4800" dirty="0"/>
            </a:br>
            <a:r>
              <a:rPr lang="fi-FI" sz="4800" dirty="0" err="1"/>
              <a:t>Background</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9" y="281033"/>
            <a:ext cx="5125941" cy="3416320"/>
          </a:xfrm>
          <a:prstGeom prst="rect">
            <a:avLst/>
          </a:prstGeom>
        </p:spPr>
        <p:txBody>
          <a:bodyPr wrap="square">
            <a:spAutoFit/>
          </a:bodyPr>
          <a:lstStyle/>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br>
              <a:rPr lang="en-GB" dirty="0"/>
            </a:br>
            <a:endParaRPr lang="en-GB" dirty="0"/>
          </a:p>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en-GB" dirty="0" err="1"/>
              <a:t>PyTorch</a:t>
            </a:r>
            <a:r>
              <a:rPr lang="en-GB" dirty="0"/>
              <a:t>, Caffe2Go (if required)</a:t>
            </a:r>
          </a:p>
          <a:p>
            <a:pPr marL="800100" lvl="1" indent="-342900">
              <a:buFont typeface="Arial" panose="020B0604020202020204" pitchFamily="34" charset="0"/>
              <a:buChar char="•"/>
            </a:pPr>
            <a:r>
              <a:rPr lang="en-GB" dirty="0"/>
              <a:t>Visual Studio (prototype user interface)</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4981976"/>
            <a:ext cx="5125941" cy="1477328"/>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 (</a:t>
            </a:r>
            <a:r>
              <a:rPr lang="en-GB" dirty="0" err="1"/>
              <a:t>Matlab</a:t>
            </a:r>
            <a:r>
              <a:rPr lang="en-GB" dirty="0"/>
              <a:t>)</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6C8CE313-CC7B-4D09-8BF0-54E2D480C2EF}"/>
              </a:ext>
            </a:extLst>
          </p:cNvPr>
          <p:cNvPicPr>
            <a:picLocks noChangeAspect="1"/>
          </p:cNvPicPr>
          <p:nvPr/>
        </p:nvPicPr>
        <p:blipFill>
          <a:blip r:embed="rId2"/>
          <a:stretch>
            <a:fillRect/>
          </a:stretch>
        </p:blipFill>
        <p:spPr>
          <a:xfrm>
            <a:off x="5199975" y="321177"/>
            <a:ext cx="3105886" cy="6449028"/>
          </a:xfrm>
          <a:prstGeom prst="rect">
            <a:avLst/>
          </a:prstGeom>
        </p:spPr>
      </p:pic>
      <p:pic>
        <p:nvPicPr>
          <p:cNvPr id="6" name="Kuva 5">
            <a:extLst>
              <a:ext uri="{FF2B5EF4-FFF2-40B4-BE49-F238E27FC236}">
                <a16:creationId xmlns:a16="http://schemas.microsoft.com/office/drawing/2014/main" id="{581294CE-851D-487C-9B97-D792D09D6B68}"/>
              </a:ext>
            </a:extLst>
          </p:cNvPr>
          <p:cNvPicPr>
            <a:picLocks noChangeAspect="1"/>
          </p:cNvPicPr>
          <p:nvPr/>
        </p:nvPicPr>
        <p:blipFill>
          <a:blip r:embed="rId3"/>
          <a:stretch>
            <a:fillRect/>
          </a:stretch>
        </p:blipFill>
        <p:spPr>
          <a:xfrm>
            <a:off x="8375469" y="914400"/>
            <a:ext cx="3655981" cy="4232634"/>
          </a:xfrm>
          <a:prstGeom prst="rect">
            <a:avLst/>
          </a:prstGeom>
        </p:spPr>
      </p:pic>
      <p:sp>
        <p:nvSpPr>
          <p:cNvPr id="10" name="Suorakulmio 9">
            <a:extLst>
              <a:ext uri="{FF2B5EF4-FFF2-40B4-BE49-F238E27FC236}">
                <a16:creationId xmlns:a16="http://schemas.microsoft.com/office/drawing/2014/main" id="{C714C9EB-9BC2-4F97-90EC-AAA7B2ACCCFC}"/>
              </a:ext>
            </a:extLst>
          </p:cNvPr>
          <p:cNvSpPr/>
          <p:nvPr/>
        </p:nvSpPr>
        <p:spPr>
          <a:xfrm>
            <a:off x="8375469" y="6131397"/>
            <a:ext cx="3217078" cy="369332"/>
          </a:xfrm>
          <a:prstGeom prst="rect">
            <a:avLst/>
          </a:prstGeom>
        </p:spPr>
        <p:txBody>
          <a:bodyPr wrap="square">
            <a:spAutoFit/>
          </a:bodyPr>
          <a:lstStyle/>
          <a:p>
            <a:r>
              <a:rPr lang="fi-FI" dirty="0" err="1"/>
              <a:t>Log</a:t>
            </a:r>
            <a:r>
              <a:rPr lang="fi-FI" dirty="0"/>
              <a:t> and </a:t>
            </a:r>
            <a:r>
              <a:rPr lang="fi-FI" dirty="0" err="1"/>
              <a:t>trace</a:t>
            </a:r>
            <a:r>
              <a:rPr lang="fi-FI" dirty="0"/>
              <a:t> </a:t>
            </a:r>
            <a:r>
              <a:rPr lang="fi-FI" dirty="0" err="1"/>
              <a:t>files</a:t>
            </a:r>
            <a:endParaRPr lang="en-GB" dirty="0"/>
          </a:p>
        </p:txBody>
      </p:sp>
    </p:spTree>
    <p:extLst>
      <p:ext uri="{BB962C8B-B14F-4D97-AF65-F5344CB8AC3E}">
        <p14:creationId xmlns:p14="http://schemas.microsoft.com/office/powerpoint/2010/main" val="631548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a:t>
            </a:r>
            <a:r>
              <a:rPr lang="en-US" sz="4800" dirty="0">
                <a:solidFill>
                  <a:schemeClr val="bg1"/>
                </a:solidFill>
                <a:latin typeface="+mj-lt"/>
                <a:ea typeface="+mj-ea"/>
                <a:cs typeface="+mj-cs"/>
              </a:rPr>
              <a:t>requires</a:t>
            </a:r>
            <a:r>
              <a:rPr lang="en-US" sz="4800" kern="1200" dirty="0">
                <a:solidFill>
                  <a:schemeClr val="bg1"/>
                </a:solidFill>
                <a:latin typeface="+mj-lt"/>
                <a:ea typeface="+mj-ea"/>
                <a:cs typeface="+mj-cs"/>
              </a:rPr>
              <a:t> object detection</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21177"/>
            <a:ext cx="6667831" cy="1326689"/>
          </a:xfrm>
        </p:spPr>
        <p:txBody>
          <a:bodyPr>
            <a:normAutofit fontScale="92500"/>
          </a:bodyPr>
          <a:lstStyle/>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5669732"/>
            <a:ext cx="6096000" cy="830997"/>
          </a:xfrm>
          <a:prstGeom prst="rect">
            <a:avLst/>
          </a:prstGeom>
        </p:spPr>
        <p:txBody>
          <a:bodyPr>
            <a:spAutoFit/>
          </a:bodyPr>
          <a:lstStyle/>
          <a:p>
            <a:r>
              <a:rPr lang="en-GB" sz="1600" dirty="0" err="1"/>
              <a:t>Endsley’s</a:t>
            </a:r>
            <a:r>
              <a:rPr lang="en-GB" sz="1600" dirty="0"/>
              <a:t> model. See 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019590"/>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235491"/>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954107"/>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2118612" cy="1569660"/>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138834" y="853915"/>
            <a:ext cx="6551169" cy="4894288"/>
          </a:xfrm>
          <a:prstGeom prst="rect">
            <a:avLst/>
          </a:prstGeom>
        </p:spPr>
      </p:pic>
    </p:spTree>
    <p:extLst>
      <p:ext uri="{BB962C8B-B14F-4D97-AF65-F5344CB8AC3E}">
        <p14:creationId xmlns:p14="http://schemas.microsoft.com/office/powerpoint/2010/main" val="3000183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5231958" y="1232454"/>
            <a:ext cx="2194559" cy="2308324"/>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i="1" dirty="0" err="1"/>
              <a:t>appearance</a:t>
            </a:r>
            <a:r>
              <a:rPr lang="fi-FI" i="1" dirty="0"/>
              <a:t> ?</a:t>
            </a:r>
            <a:endParaRPr lang="en-GB" i="1"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7735606" y="1232454"/>
            <a:ext cx="3849446" cy="2000917"/>
          </a:xfrm>
          <a:prstGeom prst="rect">
            <a:avLst/>
          </a:prstGeom>
        </p:spPr>
      </p:pic>
      <p:pic>
        <p:nvPicPr>
          <p:cNvPr id="8" name="Kuva 7">
            <a:extLst>
              <a:ext uri="{FF2B5EF4-FFF2-40B4-BE49-F238E27FC236}">
                <a16:creationId xmlns:a16="http://schemas.microsoft.com/office/drawing/2014/main" id="{667B80D0-7286-4BC2-8DF4-B3319FE45771}"/>
              </a:ext>
            </a:extLst>
          </p:cNvPr>
          <p:cNvPicPr>
            <a:picLocks noChangeAspect="1"/>
          </p:cNvPicPr>
          <p:nvPr/>
        </p:nvPicPr>
        <p:blipFill>
          <a:blip r:embed="rId3"/>
          <a:stretch>
            <a:fillRect/>
          </a:stretch>
        </p:blipFill>
        <p:spPr>
          <a:xfrm>
            <a:off x="5169225" y="4053392"/>
            <a:ext cx="4707171" cy="760665"/>
          </a:xfrm>
          <a:prstGeom prst="rect">
            <a:avLst/>
          </a:prstGeom>
        </p:spPr>
      </p:pic>
      <p:sp>
        <p:nvSpPr>
          <p:cNvPr id="11" name="Tekstiruutu 10">
            <a:extLst>
              <a:ext uri="{FF2B5EF4-FFF2-40B4-BE49-F238E27FC236}">
                <a16:creationId xmlns:a16="http://schemas.microsoft.com/office/drawing/2014/main" id="{3F2B2D3D-89E6-4AF2-9238-9F9EA6A65DC6}"/>
              </a:ext>
            </a:extLst>
          </p:cNvPr>
          <p:cNvSpPr txBox="1"/>
          <p:nvPr/>
        </p:nvSpPr>
        <p:spPr>
          <a:xfrm>
            <a:off x="5231958" y="5338596"/>
            <a:ext cx="3909340" cy="1077218"/>
          </a:xfrm>
          <a:prstGeom prst="rect">
            <a:avLst/>
          </a:prstGeom>
          <a:noFill/>
        </p:spPr>
        <p:txBody>
          <a:bodyPr wrap="none" rtlCol="0">
            <a:spAutoFit/>
          </a:bodyPr>
          <a:lstStyle/>
          <a:p>
            <a:r>
              <a:rPr lang="fi-FI" sz="1600" dirty="0"/>
              <a:t>Open </a:t>
            </a:r>
            <a:r>
              <a:rPr lang="fi-FI" sz="1600" dirty="0" err="1"/>
              <a:t>question</a:t>
            </a:r>
            <a:r>
              <a:rPr lang="fi-FI" sz="1600" dirty="0"/>
              <a:t>: How to express </a:t>
            </a:r>
            <a:r>
              <a:rPr lang="fi-FI" sz="1600" dirty="0" err="1"/>
              <a:t>appearance</a:t>
            </a:r>
            <a:r>
              <a:rPr lang="fi-FI" sz="1600" dirty="0"/>
              <a:t>?</a:t>
            </a:r>
          </a:p>
          <a:p>
            <a:pPr marL="285750" indent="-285750">
              <a:buFont typeface="Arial" panose="020B0604020202020204" pitchFamily="34" charset="0"/>
              <a:buChar char="•"/>
            </a:pPr>
            <a:r>
              <a:rPr lang="fi-FI" sz="1600" dirty="0" err="1"/>
              <a:t>Mean</a:t>
            </a:r>
            <a:r>
              <a:rPr lang="fi-FI" sz="1600" dirty="0"/>
              <a:t> </a:t>
            </a:r>
            <a:r>
              <a:rPr lang="fi-FI" sz="1600" dirty="0" err="1"/>
              <a:t>rgb</a:t>
            </a:r>
            <a:r>
              <a:rPr lang="fi-FI" sz="1600" dirty="0"/>
              <a:t> </a:t>
            </a:r>
            <a:r>
              <a:rPr lang="fi-FI" sz="1600" dirty="0" err="1"/>
              <a:t>histogram</a:t>
            </a:r>
            <a:r>
              <a:rPr lang="fi-FI" sz="1600" dirty="0"/>
              <a:t> (3 </a:t>
            </a:r>
            <a:r>
              <a:rPr lang="fi-FI" sz="1600" dirty="0" err="1"/>
              <a:t>numbers</a:t>
            </a:r>
            <a:r>
              <a:rPr lang="fi-FI" sz="1600" dirty="0"/>
              <a:t>)</a:t>
            </a:r>
          </a:p>
          <a:p>
            <a:pPr marL="285750" indent="-285750">
              <a:buFont typeface="Arial" panose="020B0604020202020204" pitchFamily="34" charset="0"/>
              <a:buChar char="•"/>
            </a:pPr>
            <a:r>
              <a:rPr lang="fi-FI" sz="1600" dirty="0" err="1"/>
              <a:t>Histogram</a:t>
            </a:r>
            <a:r>
              <a:rPr lang="fi-FI" sz="1600" dirty="0"/>
              <a:t> of </a:t>
            </a:r>
            <a:r>
              <a:rPr lang="fi-FI" sz="1600" dirty="0" err="1"/>
              <a:t>gradients</a:t>
            </a:r>
            <a:r>
              <a:rPr lang="fi-FI" sz="1600" dirty="0"/>
              <a:t> (8 </a:t>
            </a:r>
            <a:r>
              <a:rPr lang="fi-FI" sz="1600" dirty="0" err="1"/>
              <a:t>numbers</a:t>
            </a:r>
            <a:r>
              <a:rPr lang="fi-FI" sz="1600" dirty="0"/>
              <a:t>)</a:t>
            </a:r>
          </a:p>
          <a:p>
            <a:pPr marL="285750" indent="-285750">
              <a:buFont typeface="Arial" panose="020B0604020202020204" pitchFamily="34" charset="0"/>
              <a:buChar char="•"/>
            </a:pPr>
            <a:r>
              <a:rPr lang="fi-FI" sz="1600" dirty="0" err="1"/>
              <a:t>Other</a:t>
            </a:r>
            <a:r>
              <a:rPr lang="fi-FI" sz="1600" dirty="0"/>
              <a:t>?</a:t>
            </a:r>
            <a:endParaRPr lang="en-GB" sz="1600" dirty="0"/>
          </a:p>
        </p:txBody>
      </p:sp>
    </p:spTree>
    <p:extLst>
      <p:ext uri="{BB962C8B-B14F-4D97-AF65-F5344CB8AC3E}">
        <p14:creationId xmlns:p14="http://schemas.microsoft.com/office/powerpoint/2010/main" val="3604262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1114729" cy="461665"/>
          </a:xfrm>
          <a:prstGeom prst="rect">
            <a:avLst/>
          </a:prstGeom>
          <a:noFill/>
        </p:spPr>
        <p:txBody>
          <a:bodyPr wrap="none" rtlCol="0">
            <a:spAutoFit/>
          </a:bodyPr>
          <a:lstStyle/>
          <a:p>
            <a:r>
              <a:rPr lang="fi-FI" sz="2400" dirty="0" err="1"/>
              <a:t>Entities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79411"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6986015" cy="1384995"/>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nearby</a:t>
            </a:r>
            <a:r>
              <a:rPr lang="fi-FI" sz="1400" dirty="0"/>
              <a:t> image </a:t>
            </a:r>
            <a:r>
              <a:rPr lang="fi-FI" sz="1400" dirty="0" err="1"/>
              <a:t>object</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nearby</a:t>
            </a:r>
            <a:r>
              <a:rPr lang="fi-FI" sz="1400" dirty="0"/>
              <a:t> </a:t>
            </a:r>
            <a:r>
              <a:rPr lang="fi-FI" sz="1400" dirty="0" err="1"/>
              <a:t>detected</a:t>
            </a:r>
            <a:r>
              <a:rPr lang="fi-FI" sz="1400" dirty="0"/>
              <a:t> </a:t>
            </a:r>
            <a:r>
              <a:rPr lang="fi-FI" sz="1400" dirty="0" err="1"/>
              <a:t>object</a:t>
            </a:r>
            <a:r>
              <a:rPr lang="fi-FI" sz="1400" dirty="0"/>
              <a:t>. </a:t>
            </a:r>
            <a:r>
              <a:rPr lang="fi-FI" sz="1400" dirty="0" err="1"/>
              <a:t>The</a:t>
            </a:r>
            <a:r>
              <a:rPr lang="fi-FI" sz="1400" dirty="0"/>
              <a:t> image </a:t>
            </a:r>
            <a:r>
              <a:rPr lang="fi-FI" sz="1400" dirty="0" err="1"/>
              <a:t>object</a:t>
            </a:r>
            <a:r>
              <a:rPr lang="fi-FI" sz="1400" dirty="0"/>
              <a:t> is </a:t>
            </a:r>
            <a:r>
              <a:rPr lang="fi-FI" sz="1400" dirty="0" err="1"/>
              <a:t>deleted</a:t>
            </a:r>
            <a:r>
              <a:rPr lang="fi-FI" sz="1400" dirty="0"/>
              <a:t>.</a:t>
            </a:r>
          </a:p>
          <a:p>
            <a:endParaRPr lang="en-GB" sz="1400" dirty="0"/>
          </a:p>
        </p:txBody>
      </p:sp>
      <p:sp>
        <p:nvSpPr>
          <p:cNvPr id="18" name="Tekstiruutu 17">
            <a:extLst>
              <a:ext uri="{FF2B5EF4-FFF2-40B4-BE49-F238E27FC236}">
                <a16:creationId xmlns:a16="http://schemas.microsoft.com/office/drawing/2014/main" id="{A13C341C-2A50-4F00-9660-52F1123295B7}"/>
              </a:ext>
            </a:extLst>
          </p:cNvPr>
          <p:cNvSpPr txBox="1"/>
          <p:nvPr/>
        </p:nvSpPr>
        <p:spPr>
          <a:xfrm>
            <a:off x="5079411" y="5636909"/>
            <a:ext cx="6978898" cy="830997"/>
          </a:xfrm>
          <a:prstGeom prst="rect">
            <a:avLst/>
          </a:prstGeom>
          <a:noFill/>
        </p:spPr>
        <p:txBody>
          <a:bodyPr wrap="none" rtlCol="0">
            <a:spAutoFit/>
          </a:bodyPr>
          <a:lstStyle/>
          <a:p>
            <a:r>
              <a:rPr lang="fi-FI" sz="1600" dirty="0"/>
              <a:t>Open </a:t>
            </a:r>
            <a:r>
              <a:rPr lang="fi-FI" sz="1600" dirty="0" err="1"/>
              <a:t>question</a:t>
            </a:r>
            <a:r>
              <a:rPr lang="fi-FI" sz="1600" dirty="0"/>
              <a:t>: </a:t>
            </a:r>
            <a:r>
              <a:rPr lang="fi-FI" sz="1600" dirty="0" err="1"/>
              <a:t>Instead</a:t>
            </a:r>
            <a:r>
              <a:rPr lang="fi-FI" sz="1600" dirty="0"/>
              <a:t> of </a:t>
            </a:r>
            <a:r>
              <a:rPr lang="fi-FI" sz="1600" dirty="0" err="1"/>
              <a:t>deleting</a:t>
            </a:r>
            <a:r>
              <a:rPr lang="fi-FI" sz="1600" dirty="0"/>
              <a:t> an image </a:t>
            </a:r>
            <a:r>
              <a:rPr lang="fi-FI" sz="1600" dirty="0" err="1"/>
              <a:t>object</a:t>
            </a:r>
            <a:r>
              <a:rPr lang="fi-FI" sz="1600" dirty="0"/>
              <a:t>, </a:t>
            </a:r>
            <a:r>
              <a:rPr lang="fi-FI" sz="1600" dirty="0" err="1"/>
              <a:t>should</a:t>
            </a:r>
            <a:r>
              <a:rPr lang="fi-FI" sz="1600" dirty="0"/>
              <a:t> it </a:t>
            </a:r>
            <a:r>
              <a:rPr lang="fi-FI" sz="1600" dirty="0" err="1"/>
              <a:t>have</a:t>
            </a:r>
            <a:r>
              <a:rPr lang="fi-FI" sz="1600" dirty="0"/>
              <a:t> a status </a:t>
            </a:r>
            <a:r>
              <a:rPr lang="fi-FI" sz="1600" dirty="0" err="1"/>
              <a:t>which</a:t>
            </a:r>
            <a:endParaRPr lang="fi-FI" sz="1600" dirty="0"/>
          </a:p>
          <a:p>
            <a:r>
              <a:rPr lang="fi-FI" sz="1600" dirty="0" err="1"/>
              <a:t>would</a:t>
            </a:r>
            <a:r>
              <a:rPr lang="fi-FI" sz="1600" dirty="0"/>
              <a:t> </a:t>
            </a:r>
            <a:r>
              <a:rPr lang="fi-FI" sz="1600" dirty="0" err="1"/>
              <a:t>be</a:t>
            </a:r>
            <a:r>
              <a:rPr lang="fi-FI" sz="1600" dirty="0"/>
              <a:t> </a:t>
            </a:r>
            <a:r>
              <a:rPr lang="fi-FI" sz="1600" dirty="0" err="1"/>
              <a:t>changed</a:t>
            </a:r>
            <a:r>
              <a:rPr lang="fi-FI" sz="1600" dirty="0"/>
              <a:t>? </a:t>
            </a:r>
            <a:r>
              <a:rPr lang="fi-FI" sz="1600" dirty="0" err="1"/>
              <a:t>The</a:t>
            </a:r>
            <a:r>
              <a:rPr lang="fi-FI" sz="1600" dirty="0"/>
              <a:t> status </a:t>
            </a:r>
            <a:r>
              <a:rPr lang="fi-FI" sz="1600" dirty="0" err="1"/>
              <a:t>values</a:t>
            </a:r>
            <a:r>
              <a:rPr lang="fi-FI" sz="1600" dirty="0"/>
              <a:t> </a:t>
            </a:r>
            <a:r>
              <a:rPr lang="fi-FI" sz="1600" dirty="0" err="1"/>
              <a:t>could</a:t>
            </a:r>
            <a:r>
              <a:rPr lang="fi-FI" sz="1600" dirty="0"/>
              <a:t> </a:t>
            </a:r>
            <a:r>
              <a:rPr lang="fi-FI" sz="1600" dirty="0" err="1"/>
              <a:t>be</a:t>
            </a:r>
            <a:r>
              <a:rPr lang="fi-FI" sz="1600" dirty="0"/>
              <a:t> for </a:t>
            </a:r>
            <a:r>
              <a:rPr lang="fi-FI" sz="1600" dirty="0" err="1"/>
              <a:t>example</a:t>
            </a:r>
            <a:r>
              <a:rPr lang="fi-FI" sz="1600" dirty="0"/>
              <a:t> ’</a:t>
            </a:r>
            <a:r>
              <a:rPr lang="fi-FI" sz="1600" dirty="0" err="1"/>
              <a:t>detected</a:t>
            </a:r>
            <a:r>
              <a:rPr lang="fi-FI" sz="1600" dirty="0"/>
              <a:t>’, ’</a:t>
            </a:r>
            <a:r>
              <a:rPr lang="fi-FI" sz="1600" dirty="0" err="1"/>
              <a:t>hidden</a:t>
            </a:r>
            <a:r>
              <a:rPr lang="fi-FI" sz="1600" dirty="0"/>
              <a:t>’, </a:t>
            </a:r>
          </a:p>
          <a:p>
            <a:r>
              <a:rPr lang="fi-FI" sz="1600" dirty="0"/>
              <a:t>’out of </a:t>
            </a:r>
            <a:r>
              <a:rPr lang="fi-FI" sz="1600" dirty="0" err="1"/>
              <a:t>frame</a:t>
            </a:r>
            <a:r>
              <a:rPr lang="fi-FI" sz="1600" dirty="0"/>
              <a:t>’. </a:t>
            </a:r>
          </a:p>
        </p:txBody>
      </p:sp>
    </p:spTree>
    <p:extLst>
      <p:ext uri="{BB962C8B-B14F-4D97-AF65-F5344CB8AC3E}">
        <p14:creationId xmlns:p14="http://schemas.microsoft.com/office/powerpoint/2010/main" val="3902098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pic>
        <p:nvPicPr>
          <p:cNvPr id="2" name="Kuva 1">
            <a:extLst>
              <a:ext uri="{FF2B5EF4-FFF2-40B4-BE49-F238E27FC236}">
                <a16:creationId xmlns:a16="http://schemas.microsoft.com/office/drawing/2014/main" id="{6024F018-720E-4C45-92CF-E23D64B6C467}"/>
              </a:ext>
            </a:extLst>
          </p:cNvPr>
          <p:cNvPicPr>
            <a:picLocks noChangeAspect="1"/>
          </p:cNvPicPr>
          <p:nvPr/>
        </p:nvPicPr>
        <p:blipFill>
          <a:blip r:embed="rId2"/>
          <a:stretch>
            <a:fillRect/>
          </a:stretch>
        </p:blipFill>
        <p:spPr>
          <a:xfrm>
            <a:off x="5283405" y="2838477"/>
            <a:ext cx="4179453" cy="2962750"/>
          </a:xfrm>
          <a:prstGeom prst="rect">
            <a:avLst/>
          </a:prstGeom>
        </p:spPr>
      </p:pic>
      <p:sp>
        <p:nvSpPr>
          <p:cNvPr id="19" name="Tekstiruutu 18">
            <a:extLst>
              <a:ext uri="{FF2B5EF4-FFF2-40B4-BE49-F238E27FC236}">
                <a16:creationId xmlns:a16="http://schemas.microsoft.com/office/drawing/2014/main" id="{8CB2656C-42FF-4288-AEA9-F34FA9B4DB9E}"/>
              </a:ext>
            </a:extLst>
          </p:cNvPr>
          <p:cNvSpPr txBox="1"/>
          <p:nvPr/>
        </p:nvSpPr>
        <p:spPr>
          <a:xfrm>
            <a:off x="5079411" y="5842916"/>
            <a:ext cx="6255880" cy="584775"/>
          </a:xfrm>
          <a:prstGeom prst="rect">
            <a:avLst/>
          </a:prstGeom>
          <a:noFill/>
        </p:spPr>
        <p:txBody>
          <a:bodyPr wrap="none" rtlCol="0">
            <a:spAutoFit/>
          </a:bodyPr>
          <a:lstStyle/>
          <a:p>
            <a:r>
              <a:rPr lang="fi-FI" sz="1600" dirty="0"/>
              <a:t>Open </a:t>
            </a:r>
            <a:r>
              <a:rPr lang="fi-FI" sz="1600" dirty="0" err="1"/>
              <a:t>question</a:t>
            </a:r>
            <a:r>
              <a:rPr lang="fi-FI" sz="1600" dirty="0"/>
              <a:t>: </a:t>
            </a:r>
            <a:r>
              <a:rPr lang="fi-FI" sz="1600" dirty="0" err="1"/>
              <a:t>What</a:t>
            </a:r>
            <a:r>
              <a:rPr lang="fi-FI" sz="1600" dirty="0"/>
              <a:t> </a:t>
            </a:r>
            <a:r>
              <a:rPr lang="fi-FI" sz="1600" dirty="0" err="1"/>
              <a:t>other</a:t>
            </a:r>
            <a:r>
              <a:rPr lang="fi-FI" sz="1600" dirty="0"/>
              <a:t> </a:t>
            </a:r>
            <a:r>
              <a:rPr lang="fi-FI" sz="1600" dirty="0" err="1"/>
              <a:t>factors</a:t>
            </a:r>
            <a:r>
              <a:rPr lang="fi-FI" sz="1600" dirty="0"/>
              <a:t> </a:t>
            </a:r>
            <a:r>
              <a:rPr lang="fi-FI" sz="1600" dirty="0" err="1"/>
              <a:t>should</a:t>
            </a:r>
            <a:r>
              <a:rPr lang="fi-FI" sz="1600" dirty="0"/>
              <a:t> </a:t>
            </a:r>
            <a:r>
              <a:rPr lang="fi-FI" sz="1600" dirty="0" err="1"/>
              <a:t>be</a:t>
            </a:r>
            <a:r>
              <a:rPr lang="fi-FI" sz="1600" dirty="0"/>
              <a:t> </a:t>
            </a:r>
            <a:r>
              <a:rPr lang="fi-FI" sz="1600" dirty="0" err="1"/>
              <a:t>included</a:t>
            </a:r>
            <a:r>
              <a:rPr lang="fi-FI" sz="1600" dirty="0"/>
              <a:t> and </a:t>
            </a:r>
            <a:r>
              <a:rPr lang="fi-FI" sz="1600" dirty="0" err="1"/>
              <a:t>how</a:t>
            </a:r>
            <a:r>
              <a:rPr lang="fi-FI" sz="1600" dirty="0"/>
              <a:t> </a:t>
            </a:r>
            <a:r>
              <a:rPr lang="fi-FI" sz="1600" dirty="0" err="1"/>
              <a:t>they</a:t>
            </a:r>
            <a:r>
              <a:rPr lang="fi-FI" sz="1600" dirty="0"/>
              <a:t> </a:t>
            </a:r>
            <a:r>
              <a:rPr lang="fi-FI" sz="1600" dirty="0" err="1"/>
              <a:t>are</a:t>
            </a:r>
            <a:r>
              <a:rPr lang="fi-FI" sz="1600" dirty="0"/>
              <a:t> </a:t>
            </a:r>
          </a:p>
          <a:p>
            <a:r>
              <a:rPr lang="fi-FI" sz="1600" dirty="0" err="1"/>
              <a:t>compared</a:t>
            </a:r>
            <a:r>
              <a:rPr lang="fi-FI" sz="1600" dirty="0"/>
              <a:t> (</a:t>
            </a:r>
            <a:r>
              <a:rPr lang="fi-FI" sz="1600" dirty="0" err="1"/>
              <a:t>comparing</a:t>
            </a:r>
            <a:r>
              <a:rPr lang="fi-FI" sz="1600" dirty="0"/>
              <a:t> </a:t>
            </a:r>
            <a:r>
              <a:rPr lang="fi-FI" sz="1600" dirty="0" err="1"/>
              <a:t>cats</a:t>
            </a:r>
            <a:r>
              <a:rPr lang="fi-FI" sz="1600" dirty="0"/>
              <a:t> and </a:t>
            </a:r>
            <a:r>
              <a:rPr lang="fi-FI" sz="1600" dirty="0" err="1"/>
              <a:t>dogs</a:t>
            </a:r>
            <a:r>
              <a:rPr lang="fi-FI" sz="1600" dirty="0"/>
              <a:t>…)? </a:t>
            </a:r>
            <a:r>
              <a:rPr lang="fi-FI" sz="1600" dirty="0" err="1"/>
              <a:t>Gathering</a:t>
            </a:r>
            <a:r>
              <a:rPr lang="fi-FI" sz="1600" dirty="0"/>
              <a:t> </a:t>
            </a:r>
            <a:r>
              <a:rPr lang="fi-FI" sz="1600" dirty="0" err="1"/>
              <a:t>statistics</a:t>
            </a:r>
            <a:r>
              <a:rPr lang="fi-FI" sz="1600" dirty="0"/>
              <a:t> and </a:t>
            </a:r>
            <a:r>
              <a:rPr lang="fi-FI" sz="1600" dirty="0" err="1"/>
              <a:t>scaling</a:t>
            </a:r>
            <a:r>
              <a:rPr lang="fi-FI" sz="1600" dirty="0"/>
              <a:t>?</a:t>
            </a:r>
          </a:p>
        </p:txBody>
      </p:sp>
    </p:spTree>
    <p:extLst>
      <p:ext uri="{BB962C8B-B14F-4D97-AF65-F5344CB8AC3E}">
        <p14:creationId xmlns:p14="http://schemas.microsoft.com/office/powerpoint/2010/main" val="2897742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4" name="Kuva 3">
            <a:extLst>
              <a:ext uri="{FF2B5EF4-FFF2-40B4-BE49-F238E27FC236}">
                <a16:creationId xmlns:a16="http://schemas.microsoft.com/office/drawing/2014/main" id="{4192D872-5E88-4080-8EC6-9547FBC21F38}"/>
              </a:ext>
            </a:extLst>
          </p:cNvPr>
          <p:cNvPicPr>
            <a:picLocks noChangeAspect="1"/>
          </p:cNvPicPr>
          <p:nvPr/>
        </p:nvPicPr>
        <p:blipFill>
          <a:blip r:embed="rId2"/>
          <a:stretch>
            <a:fillRect/>
          </a:stretch>
        </p:blipFill>
        <p:spPr>
          <a:xfrm>
            <a:off x="5657042" y="709829"/>
            <a:ext cx="3960040" cy="5935909"/>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3" name="Kuva 2">
            <a:extLst>
              <a:ext uri="{FF2B5EF4-FFF2-40B4-BE49-F238E27FC236}">
                <a16:creationId xmlns:a16="http://schemas.microsoft.com/office/drawing/2014/main" id="{E1E5708D-5DC4-4423-8241-CD280EC2F833}"/>
              </a:ext>
            </a:extLst>
          </p:cNvPr>
          <p:cNvPicPr>
            <a:picLocks noChangeAspect="1"/>
          </p:cNvPicPr>
          <p:nvPr/>
        </p:nvPicPr>
        <p:blipFill>
          <a:blip r:embed="rId2"/>
          <a:stretch>
            <a:fillRect/>
          </a:stretch>
        </p:blipFill>
        <p:spPr>
          <a:xfrm>
            <a:off x="5105317" y="2131901"/>
            <a:ext cx="5543550" cy="638175"/>
          </a:xfrm>
          <a:prstGeom prst="rect">
            <a:avLst/>
          </a:prstGeom>
        </p:spPr>
      </p:pic>
    </p:spTree>
    <p:extLst>
      <p:ext uri="{BB962C8B-B14F-4D97-AF65-F5344CB8AC3E}">
        <p14:creationId xmlns:p14="http://schemas.microsoft.com/office/powerpoint/2010/main" val="1407898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77080" cy="461665"/>
          </a:xfrm>
          <a:prstGeom prst="rect">
            <a:avLst/>
          </a:prstGeom>
          <a:noFill/>
        </p:spPr>
        <p:txBody>
          <a:bodyPr wrap="none" rtlCol="0">
            <a:spAutoFit/>
          </a:bodyPr>
          <a:lstStyle/>
          <a:p>
            <a:r>
              <a:rPr lang="fi-FI" sz="2400" dirty="0" err="1"/>
              <a:t>Interesting</a:t>
            </a:r>
            <a:r>
              <a:rPr lang="fi-FI" sz="2400" dirty="0"/>
              <a:t> </a:t>
            </a:r>
            <a:r>
              <a:rPr lang="fi-FI" sz="2400" dirty="0" err="1"/>
              <a:t>cases</a:t>
            </a:r>
            <a:r>
              <a:rPr lang="fi-FI" sz="2400" dirty="0"/>
              <a:t> / 1</a:t>
            </a:r>
            <a:endParaRPr lang="en-GB" sz="2400" dirty="0"/>
          </a:p>
        </p:txBody>
      </p:sp>
    </p:spTree>
    <p:extLst>
      <p:ext uri="{BB962C8B-B14F-4D97-AF65-F5344CB8AC3E}">
        <p14:creationId xmlns:p14="http://schemas.microsoft.com/office/powerpoint/2010/main" val="2477453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838200" y="393405"/>
            <a:ext cx="10515600" cy="1325563"/>
          </a:xfrm>
        </p:spPr>
        <p:txBody>
          <a:bodyPr>
            <a:normAutofit/>
          </a:bodyPr>
          <a:lstStyle/>
          <a:p>
            <a:r>
              <a:rPr lang="en-GB" sz="4000" dirty="0"/>
              <a:t>2. Comprehension of the current situation</a:t>
            </a:r>
            <a:br>
              <a:rPr lang="en-GB" dirty="0"/>
            </a:br>
            <a:endParaRPr lang="en-GB" dirty="0"/>
          </a:p>
        </p:txBody>
      </p:sp>
      <p:sp>
        <p:nvSpPr>
          <p:cNvPr id="11" name="Tekstiruutu 10">
            <a:extLst>
              <a:ext uri="{FF2B5EF4-FFF2-40B4-BE49-F238E27FC236}">
                <a16:creationId xmlns:a16="http://schemas.microsoft.com/office/drawing/2014/main" id="{A03C79FD-161A-4E2D-86E0-47A218AA8157}"/>
              </a:ext>
            </a:extLst>
          </p:cNvPr>
          <p:cNvSpPr txBox="1"/>
          <p:nvPr/>
        </p:nvSpPr>
        <p:spPr>
          <a:xfrm>
            <a:off x="4541611" y="1422984"/>
            <a:ext cx="2209195" cy="400110"/>
          </a:xfrm>
          <a:prstGeom prst="rect">
            <a:avLst/>
          </a:prstGeom>
          <a:noFill/>
        </p:spPr>
        <p:txBody>
          <a:bodyPr wrap="none" rtlCol="0">
            <a:spAutoFit/>
          </a:bodyPr>
          <a:lstStyle/>
          <a:p>
            <a:r>
              <a:rPr lang="fi-FI" sz="2000" dirty="0" err="1"/>
              <a:t>Estimating</a:t>
            </a:r>
            <a:r>
              <a:rPr lang="fi-FI" sz="2000" dirty="0"/>
              <a:t> </a:t>
            </a:r>
            <a:r>
              <a:rPr lang="fi-FI" sz="2000" dirty="0" err="1"/>
              <a:t>distance</a:t>
            </a:r>
            <a:endParaRPr lang="en-GB" sz="2000" dirty="0"/>
          </a:p>
        </p:txBody>
      </p:sp>
      <p:pic>
        <p:nvPicPr>
          <p:cNvPr id="5" name="Kuva 4">
            <a:extLst>
              <a:ext uri="{FF2B5EF4-FFF2-40B4-BE49-F238E27FC236}">
                <a16:creationId xmlns:a16="http://schemas.microsoft.com/office/drawing/2014/main" id="{A53C2566-5D62-4221-8F40-8DB2C15D2144}"/>
              </a:ext>
            </a:extLst>
          </p:cNvPr>
          <p:cNvPicPr>
            <a:picLocks noChangeAspect="1"/>
          </p:cNvPicPr>
          <p:nvPr/>
        </p:nvPicPr>
        <p:blipFill>
          <a:blip r:embed="rId2"/>
          <a:stretch>
            <a:fillRect/>
          </a:stretch>
        </p:blipFill>
        <p:spPr>
          <a:xfrm>
            <a:off x="1243760" y="2367927"/>
            <a:ext cx="3248025" cy="3152775"/>
          </a:xfrm>
          <a:prstGeom prst="rect">
            <a:avLst/>
          </a:prstGeom>
        </p:spPr>
      </p:pic>
      <p:sp>
        <p:nvSpPr>
          <p:cNvPr id="6" name="Tekstiruutu 5">
            <a:extLst>
              <a:ext uri="{FF2B5EF4-FFF2-40B4-BE49-F238E27FC236}">
                <a16:creationId xmlns:a16="http://schemas.microsoft.com/office/drawing/2014/main" id="{39A5A194-73AB-4C4F-9C4B-5B04F39FB2FD}"/>
              </a:ext>
            </a:extLst>
          </p:cNvPr>
          <p:cNvSpPr txBox="1"/>
          <p:nvPr/>
        </p:nvSpPr>
        <p:spPr>
          <a:xfrm>
            <a:off x="2229007" y="5695624"/>
            <a:ext cx="1035027" cy="307777"/>
          </a:xfrm>
          <a:prstGeom prst="rect">
            <a:avLst/>
          </a:prstGeom>
          <a:noFill/>
        </p:spPr>
        <p:txBody>
          <a:bodyPr wrap="none" rtlCol="0">
            <a:spAutoFit/>
          </a:bodyPr>
          <a:lstStyle/>
          <a:p>
            <a:r>
              <a:rPr lang="fi-FI" sz="1400" dirty="0"/>
              <a:t>A priori </a:t>
            </a:r>
            <a:r>
              <a:rPr lang="fi-FI" sz="1400" dirty="0" err="1"/>
              <a:t>size</a:t>
            </a:r>
            <a:endParaRPr lang="en-GB" sz="1400" dirty="0"/>
          </a:p>
        </p:txBody>
      </p:sp>
      <p:pic>
        <p:nvPicPr>
          <p:cNvPr id="7" name="Kuva 6">
            <a:extLst>
              <a:ext uri="{FF2B5EF4-FFF2-40B4-BE49-F238E27FC236}">
                <a16:creationId xmlns:a16="http://schemas.microsoft.com/office/drawing/2014/main" id="{95D10ECE-E47D-470B-9785-79D3FAC19C2B}"/>
              </a:ext>
            </a:extLst>
          </p:cNvPr>
          <p:cNvPicPr>
            <a:picLocks noChangeAspect="1"/>
          </p:cNvPicPr>
          <p:nvPr/>
        </p:nvPicPr>
        <p:blipFill>
          <a:blip r:embed="rId3"/>
          <a:stretch>
            <a:fillRect/>
          </a:stretch>
        </p:blipFill>
        <p:spPr>
          <a:xfrm>
            <a:off x="6543634" y="2781388"/>
            <a:ext cx="3570425" cy="2335372"/>
          </a:xfrm>
          <a:prstGeom prst="rect">
            <a:avLst/>
          </a:prstGeom>
        </p:spPr>
      </p:pic>
      <p:sp>
        <p:nvSpPr>
          <p:cNvPr id="8" name="Tekstiruutu 7">
            <a:extLst>
              <a:ext uri="{FF2B5EF4-FFF2-40B4-BE49-F238E27FC236}">
                <a16:creationId xmlns:a16="http://schemas.microsoft.com/office/drawing/2014/main" id="{C59809EF-7669-4B5D-9A48-5C9EC56F6B9B}"/>
              </a:ext>
            </a:extLst>
          </p:cNvPr>
          <p:cNvSpPr txBox="1"/>
          <p:nvPr/>
        </p:nvSpPr>
        <p:spPr>
          <a:xfrm>
            <a:off x="7871791" y="5695624"/>
            <a:ext cx="1124539" cy="307777"/>
          </a:xfrm>
          <a:prstGeom prst="rect">
            <a:avLst/>
          </a:prstGeom>
          <a:noFill/>
        </p:spPr>
        <p:txBody>
          <a:bodyPr wrap="none" rtlCol="0">
            <a:spAutoFit/>
          </a:bodyPr>
          <a:lstStyle/>
          <a:p>
            <a:r>
              <a:rPr lang="fi-FI" sz="1400" dirty="0"/>
              <a:t>Stereo vision</a:t>
            </a:r>
            <a:endParaRPr lang="en-GB" sz="1400" dirty="0"/>
          </a:p>
        </p:txBody>
      </p:sp>
    </p:spTree>
    <p:extLst>
      <p:ext uri="{BB962C8B-B14F-4D97-AF65-F5344CB8AC3E}">
        <p14:creationId xmlns:p14="http://schemas.microsoft.com/office/powerpoint/2010/main" val="2327549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838200" y="393405"/>
            <a:ext cx="10515600" cy="1325563"/>
          </a:xfrm>
        </p:spPr>
        <p:txBody>
          <a:bodyPr>
            <a:normAutofit/>
          </a:bodyPr>
          <a:lstStyle/>
          <a:p>
            <a:r>
              <a:rPr lang="en-GB" sz="4000" dirty="0"/>
              <a:t>3. Projection of future status of the situation</a:t>
            </a:r>
            <a:br>
              <a:rPr lang="en-GB" dirty="0"/>
            </a:br>
            <a:endParaRPr lang="en-GB" dirty="0"/>
          </a:p>
        </p:txBody>
      </p:sp>
      <p:pic>
        <p:nvPicPr>
          <p:cNvPr id="5" name="Kuva 4">
            <a:extLst>
              <a:ext uri="{FF2B5EF4-FFF2-40B4-BE49-F238E27FC236}">
                <a16:creationId xmlns:a16="http://schemas.microsoft.com/office/drawing/2014/main" id="{AD16D615-2260-4778-A473-FDEF9ABDECEA}"/>
              </a:ext>
            </a:extLst>
          </p:cNvPr>
          <p:cNvPicPr>
            <a:picLocks noChangeAspect="1"/>
          </p:cNvPicPr>
          <p:nvPr/>
        </p:nvPicPr>
        <p:blipFill>
          <a:blip r:embed="rId2"/>
          <a:stretch>
            <a:fillRect/>
          </a:stretch>
        </p:blipFill>
        <p:spPr>
          <a:xfrm>
            <a:off x="756661" y="1874747"/>
            <a:ext cx="3127828" cy="769222"/>
          </a:xfrm>
          <a:prstGeom prst="rect">
            <a:avLst/>
          </a:prstGeom>
        </p:spPr>
      </p:pic>
      <p:pic>
        <p:nvPicPr>
          <p:cNvPr id="6" name="Kuva 5">
            <a:extLst>
              <a:ext uri="{FF2B5EF4-FFF2-40B4-BE49-F238E27FC236}">
                <a16:creationId xmlns:a16="http://schemas.microsoft.com/office/drawing/2014/main" id="{B4D98B93-9934-47EB-BD64-084A80014D0D}"/>
              </a:ext>
            </a:extLst>
          </p:cNvPr>
          <p:cNvPicPr>
            <a:picLocks noChangeAspect="1"/>
          </p:cNvPicPr>
          <p:nvPr/>
        </p:nvPicPr>
        <p:blipFill>
          <a:blip r:embed="rId3"/>
          <a:stretch>
            <a:fillRect/>
          </a:stretch>
        </p:blipFill>
        <p:spPr>
          <a:xfrm>
            <a:off x="756661" y="2799748"/>
            <a:ext cx="2592948" cy="290370"/>
          </a:xfrm>
          <a:prstGeom prst="rect">
            <a:avLst/>
          </a:prstGeom>
        </p:spPr>
      </p:pic>
      <p:pic>
        <p:nvPicPr>
          <p:cNvPr id="3" name="Kuva 2">
            <a:extLst>
              <a:ext uri="{FF2B5EF4-FFF2-40B4-BE49-F238E27FC236}">
                <a16:creationId xmlns:a16="http://schemas.microsoft.com/office/drawing/2014/main" id="{B7F3405A-1E10-499A-842C-AA7ADEAA9CE2}"/>
              </a:ext>
            </a:extLst>
          </p:cNvPr>
          <p:cNvPicPr>
            <a:picLocks noChangeAspect="1"/>
          </p:cNvPicPr>
          <p:nvPr/>
        </p:nvPicPr>
        <p:blipFill>
          <a:blip r:embed="rId4"/>
          <a:stretch>
            <a:fillRect/>
          </a:stretch>
        </p:blipFill>
        <p:spPr>
          <a:xfrm>
            <a:off x="756661" y="4009447"/>
            <a:ext cx="3942560" cy="2044764"/>
          </a:xfrm>
          <a:prstGeom prst="rect">
            <a:avLst/>
          </a:prstGeom>
        </p:spPr>
      </p:pic>
      <p:sp>
        <p:nvSpPr>
          <p:cNvPr id="4" name="Tekstiruutu 3">
            <a:extLst>
              <a:ext uri="{FF2B5EF4-FFF2-40B4-BE49-F238E27FC236}">
                <a16:creationId xmlns:a16="http://schemas.microsoft.com/office/drawing/2014/main" id="{4DB3367F-D43C-4A8C-9125-DD1347157A21}"/>
              </a:ext>
            </a:extLst>
          </p:cNvPr>
          <p:cNvSpPr txBox="1"/>
          <p:nvPr/>
        </p:nvSpPr>
        <p:spPr>
          <a:xfrm>
            <a:off x="7601447" y="2799748"/>
            <a:ext cx="4227760" cy="1200329"/>
          </a:xfrm>
          <a:prstGeom prst="rect">
            <a:avLst/>
          </a:prstGeom>
          <a:noFill/>
        </p:spPr>
        <p:txBody>
          <a:bodyPr wrap="none" rtlCol="0">
            <a:spAutoFit/>
          </a:bodyPr>
          <a:lstStyle/>
          <a:p>
            <a:r>
              <a:rPr lang="fi-FI" dirty="0"/>
              <a:t>”</a:t>
            </a:r>
            <a:r>
              <a:rPr lang="fi-FI" dirty="0" err="1"/>
              <a:t>Two</a:t>
            </a:r>
            <a:r>
              <a:rPr lang="fi-FI" dirty="0"/>
              <a:t> </a:t>
            </a:r>
            <a:r>
              <a:rPr lang="fi-FI" dirty="0" err="1"/>
              <a:t>persons</a:t>
            </a:r>
            <a:r>
              <a:rPr lang="fi-FI" dirty="0"/>
              <a:t> 4.5 </a:t>
            </a:r>
            <a:r>
              <a:rPr lang="fi-FI" dirty="0" err="1"/>
              <a:t>meters</a:t>
            </a:r>
            <a:r>
              <a:rPr lang="fi-FI" dirty="0"/>
              <a:t> </a:t>
            </a:r>
            <a:r>
              <a:rPr lang="fi-FI" dirty="0" err="1"/>
              <a:t>away</a:t>
            </a:r>
            <a:r>
              <a:rPr lang="fi-FI" dirty="0"/>
              <a:t> </a:t>
            </a:r>
            <a:r>
              <a:rPr lang="fi-FI" dirty="0" err="1"/>
              <a:t>are</a:t>
            </a:r>
            <a:r>
              <a:rPr lang="fi-FI" dirty="0"/>
              <a:t> </a:t>
            </a:r>
            <a:br>
              <a:rPr lang="fi-FI" dirty="0"/>
            </a:br>
            <a:r>
              <a:rPr lang="fi-FI" dirty="0" err="1"/>
              <a:t>crossing</a:t>
            </a:r>
            <a:r>
              <a:rPr lang="fi-FI" dirty="0"/>
              <a:t> </a:t>
            </a:r>
            <a:r>
              <a:rPr lang="fi-FI" dirty="0" err="1"/>
              <a:t>road</a:t>
            </a:r>
            <a:r>
              <a:rPr lang="fi-FI" dirty="0"/>
              <a:t> </a:t>
            </a:r>
            <a:r>
              <a:rPr lang="fi-FI" dirty="0" err="1"/>
              <a:t>from</a:t>
            </a:r>
            <a:r>
              <a:rPr lang="fi-FI" dirty="0"/>
              <a:t> </a:t>
            </a:r>
            <a:r>
              <a:rPr lang="fi-FI" dirty="0" err="1"/>
              <a:t>left</a:t>
            </a:r>
            <a:r>
              <a:rPr lang="fi-FI" dirty="0"/>
              <a:t> to </a:t>
            </a:r>
            <a:r>
              <a:rPr lang="fi-FI" dirty="0" err="1"/>
              <a:t>right</a:t>
            </a:r>
            <a:r>
              <a:rPr lang="fi-FI" dirty="0"/>
              <a:t>. </a:t>
            </a:r>
            <a:r>
              <a:rPr lang="fi-FI" dirty="0" err="1"/>
              <a:t>The</a:t>
            </a:r>
            <a:r>
              <a:rPr lang="fi-FI" dirty="0"/>
              <a:t> </a:t>
            </a:r>
            <a:r>
              <a:rPr lang="fi-FI" dirty="0" err="1"/>
              <a:t>road</a:t>
            </a:r>
            <a:r>
              <a:rPr lang="fi-FI" dirty="0"/>
              <a:t> </a:t>
            </a:r>
            <a:br>
              <a:rPr lang="fi-FI" dirty="0"/>
            </a:br>
            <a:r>
              <a:rPr lang="fi-FI" dirty="0" err="1"/>
              <a:t>will</a:t>
            </a:r>
            <a:r>
              <a:rPr lang="fi-FI" dirty="0"/>
              <a:t> </a:t>
            </a:r>
            <a:r>
              <a:rPr lang="fi-FI" dirty="0" err="1"/>
              <a:t>be</a:t>
            </a:r>
            <a:r>
              <a:rPr lang="fi-FI" dirty="0"/>
              <a:t> </a:t>
            </a:r>
            <a:r>
              <a:rPr lang="fi-FI" dirty="0" err="1"/>
              <a:t>clear</a:t>
            </a:r>
            <a:r>
              <a:rPr lang="fi-FI" dirty="0"/>
              <a:t> in 4 </a:t>
            </a:r>
            <a:r>
              <a:rPr lang="fi-FI" dirty="0" err="1"/>
              <a:t>seconds</a:t>
            </a:r>
            <a:r>
              <a:rPr lang="fi-FI" dirty="0"/>
              <a:t>. A </a:t>
            </a:r>
            <a:r>
              <a:rPr lang="fi-FI" dirty="0" err="1"/>
              <a:t>truck</a:t>
            </a:r>
            <a:r>
              <a:rPr lang="fi-FI" dirty="0"/>
              <a:t> is </a:t>
            </a:r>
            <a:r>
              <a:rPr lang="fi-FI" dirty="0" err="1"/>
              <a:t>waiting</a:t>
            </a:r>
            <a:br>
              <a:rPr lang="fi-FI" dirty="0"/>
            </a:br>
            <a:r>
              <a:rPr lang="fi-FI" dirty="0"/>
              <a:t>on </a:t>
            </a:r>
            <a:r>
              <a:rPr lang="fi-FI" dirty="0" err="1"/>
              <a:t>the</a:t>
            </a:r>
            <a:r>
              <a:rPr lang="fi-FI" dirty="0"/>
              <a:t> </a:t>
            </a:r>
            <a:r>
              <a:rPr lang="fi-FI" dirty="0" err="1"/>
              <a:t>right</a:t>
            </a:r>
            <a:r>
              <a:rPr lang="fi-FI" dirty="0"/>
              <a:t> side.”</a:t>
            </a:r>
            <a:endParaRPr lang="en-GB" dirty="0"/>
          </a:p>
        </p:txBody>
      </p:sp>
      <p:sp>
        <p:nvSpPr>
          <p:cNvPr id="9" name="Nuoli: Oikea 8">
            <a:extLst>
              <a:ext uri="{FF2B5EF4-FFF2-40B4-BE49-F238E27FC236}">
                <a16:creationId xmlns:a16="http://schemas.microsoft.com/office/drawing/2014/main" id="{01CE1B0E-B041-4AA3-8BAA-58AFF52058C9}"/>
              </a:ext>
            </a:extLst>
          </p:cNvPr>
          <p:cNvSpPr/>
          <p:nvPr/>
        </p:nvSpPr>
        <p:spPr>
          <a:xfrm>
            <a:off x="5446643" y="2999528"/>
            <a:ext cx="1558456" cy="7215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1391301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Questions</a:t>
            </a:r>
            <a:r>
              <a:rPr lang="fi-FI" dirty="0"/>
              <a:t> ?</a:t>
            </a:r>
            <a:endParaRPr lang="en-GB" dirty="0"/>
          </a:p>
        </p:txBody>
      </p:sp>
    </p:spTree>
    <p:extLst>
      <p:ext uri="{BB962C8B-B14F-4D97-AF65-F5344CB8AC3E}">
        <p14:creationId xmlns:p14="http://schemas.microsoft.com/office/powerpoint/2010/main" val="4154642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Beyound</a:t>
            </a:r>
            <a:r>
              <a:rPr lang="en-US" sz="4800" dirty="0">
                <a:solidFill>
                  <a:schemeClr val="bg1"/>
                </a:solidFill>
                <a:latin typeface="+mj-lt"/>
                <a:ea typeface="+mj-ea"/>
                <a:cs typeface="+mj-cs"/>
              </a:rPr>
              <a:t>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TotalTime>
  <Words>1449</Words>
  <Application>Microsoft Office PowerPoint</Application>
  <PresentationFormat>Laajakuva</PresentationFormat>
  <Paragraphs>269</Paragraphs>
  <Slides>62</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62</vt:i4>
      </vt:variant>
    </vt:vector>
  </HeadingPairs>
  <TitlesOfParts>
    <vt:vector size="66" baseType="lpstr">
      <vt:lpstr>Arial</vt:lpstr>
      <vt:lpstr>Calibri</vt:lpstr>
      <vt:lpstr>Calibri Light</vt:lpstr>
      <vt:lpstr>Office-teema</vt:lpstr>
      <vt:lpstr>Image-Based Situation Awareness</vt:lpstr>
      <vt:lpstr>Sakari Lampola</vt:lpstr>
      <vt:lpstr>Understanding Image: Background</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2. Comprehension of the current situation </vt:lpstr>
      <vt:lpstr>3. Projection of future status of the situation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198</cp:revision>
  <dcterms:created xsi:type="dcterms:W3CDTF">2017-12-07T08:30:07Z</dcterms:created>
  <dcterms:modified xsi:type="dcterms:W3CDTF">2017-12-21T15:30:31Z</dcterms:modified>
</cp:coreProperties>
</file>